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JAY KUMAR" initials="VK" lastIdx="1" clrIdx="0">
    <p:extLst>
      <p:ext uri="{19B8F6BF-5375-455C-9EA6-DF929625EA0E}">
        <p15:presenceInfo xmlns:p15="http://schemas.microsoft.com/office/powerpoint/2012/main" userId="a56f88e0858528e2" providerId="Windows Live"/>
      </p:ext>
    </p:extLst>
  </p:cmAuthor>
  <p:cmAuthor id="2" name="Windows User" initials="WU" lastIdx="1" clrIdx="1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D087-CE6D-4613-A1B1-0313FAB03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BF1860-C290-4E89-B339-33C2D3227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5BAE7-A9E0-45ED-87A9-46F9D56C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BB268-82C9-46D0-A7E3-3534813C4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997BD-9E93-4488-8F9D-65689435A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96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D908-ABC9-4D2F-ADB7-5D716C8CC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C4B41-FA1E-45B0-A626-A8E196964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5DF3E-58D9-48B4-A488-7F70FF85D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CF62D-509F-4C55-A3BE-6FE59A45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0073A-1507-49C2-B0B2-74B4618A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76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40A-A592-44C5-BA6C-926254956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F1D87-C80F-4C1C-BA21-8B9AEF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DB6BD-C1E5-4FE5-9089-6CE4C280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9C40D-350C-48DA-9506-CA24B60F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6CE8C-63A5-4E00-81F8-EF1C70F03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20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B381B-D2DF-4898-A774-D0897AA74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0B90E-170A-4000-915B-FFF97BFC7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1127E-6E3B-4701-8939-3AB9054D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732D2-BC06-4B9F-9BA6-0C266DACC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B9ED1-D53B-4910-85BB-603EB770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53B70-A8D9-496B-BF28-6FF0D40D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03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8834-0A15-4383-9137-789633E0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3A141-68A0-439B-966D-0BE4BE02D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3C942-5864-4FB8-9AD1-32F31BD66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A3629-B86A-4CBF-BDC9-981715944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604AA6-1DBD-4A84-9F67-035EEC2B0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DC2B7-F615-41DD-88A4-FAFD1A9B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A8491C-E663-458D-94BE-F3C23045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003543-1FAE-4A15-A7E0-09A8EA5E3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07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5FC0-BEED-494B-BD82-774BF125A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4489F-F32A-494B-87C3-55A15F92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D95B0-C217-4B77-BE1F-7DD73CBB6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E122A-3759-4450-99D8-B0BA63BE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6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02550-87E6-467E-863E-DE2E073A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720E91-7BF6-4677-956A-652C162D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576C2-21F6-4C80-82EC-AF045C81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608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1C16-6FE3-44E1-B8ED-A2DFC3D8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8582A-C4FC-4F6B-B58B-F5320A116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ECFB2-BFCF-4DF6-8489-E74836DF9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25789-F676-4E90-B4D3-68C557B6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F6B75D-90C7-485E-A416-1A6403524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BBA66-0B6F-4CC8-AD5F-880A2CAF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72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9F0CB-A739-4108-B800-B06258DA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AF69D5-A812-46F0-A176-69A836A89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C0635-7146-40BE-98AE-2A47F1C2B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82B01-19D1-4140-A169-82A9811B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55740-D218-467A-847E-6C464CDC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01BE8-59CB-4D71-BF07-8804384D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546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99A58-825E-45A1-A447-DEB308DF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75D2F-7EBA-4BCA-A5F3-BA4BB2117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43239-E8D0-40AC-B400-1BFAF06E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A4B40-3E5B-4CBB-B86A-6A67FBB7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9F43D-3841-48A4-B40E-3FD7976A6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53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F0AAF-6764-432C-935A-1636A8E50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4FEDE-2312-47F1-A031-F24CA794C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DE490-8AF8-493C-B432-DE2BAB8B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571B4-1F85-4E1D-859A-067EBC87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881E-BDDD-476F-A80B-A357D67F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16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6B772E-3C10-4FD8-BA7F-1FA1AFD09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03371-BCB8-4044-90C1-D8809C9C1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8A49B-0BC6-47DD-8015-851F653F0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B2947-DB41-425E-B499-4A18E1B7A1E0}" type="datetimeFigureOut">
              <a:rPr lang="en-IN" smtClean="0"/>
              <a:t>28-01-2023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24691-1745-425C-8715-EB3F0C30F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B24B5-1BBA-4EA9-9E02-9E28B6DD3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80ECF-0DBA-4A6F-8E50-0E26433E6C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922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2284409" y="563532"/>
            <a:ext cx="1653988" cy="68580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Internal Auditor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16930" y="563532"/>
            <a:ext cx="2356030" cy="685800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ISMS Steering Committee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84409" y="1718445"/>
            <a:ext cx="1653988" cy="770965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SIRT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16930" y="1718444"/>
            <a:ext cx="2356030" cy="770965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Chief Information Security Officer (CISO)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806889" y="3933026"/>
            <a:ext cx="8386474" cy="349624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Risk Owner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17049" y="4390226"/>
            <a:ext cx="8386474" cy="2003612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979248" y="4627514"/>
            <a:ext cx="1492623" cy="55132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Information Technology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50297" y="4627514"/>
            <a:ext cx="1492623" cy="55132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Human Resource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226384" y="4627513"/>
            <a:ext cx="1588750" cy="551330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Finance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979248" y="5559841"/>
            <a:ext cx="1492624" cy="54236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Legal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678872" y="5559840"/>
            <a:ext cx="1492622" cy="54236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Procurement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292765" y="5550875"/>
            <a:ext cx="1522369" cy="55133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Admin &amp; Facilities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50" name="Straight Connector 49"/>
          <p:cNvCxnSpPr>
            <a:cxnSpLocks/>
            <a:stCxn id="36" idx="3"/>
            <a:endCxn id="37" idx="1"/>
          </p:cNvCxnSpPr>
          <p:nvPr/>
        </p:nvCxnSpPr>
        <p:spPr>
          <a:xfrm>
            <a:off x="3938397" y="906432"/>
            <a:ext cx="878533" cy="0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dash"/>
            <a:miter lim="800000"/>
          </a:ln>
          <a:effectLst/>
        </p:spPr>
      </p:cxnSp>
      <p:cxnSp>
        <p:nvCxnSpPr>
          <p:cNvPr id="51" name="Straight Connector 50"/>
          <p:cNvCxnSpPr>
            <a:cxnSpLocks/>
            <a:stCxn id="38" idx="3"/>
            <a:endCxn id="39" idx="1"/>
          </p:cNvCxnSpPr>
          <p:nvPr/>
        </p:nvCxnSpPr>
        <p:spPr>
          <a:xfrm flipV="1">
            <a:off x="3938397" y="2103927"/>
            <a:ext cx="878533" cy="1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dash"/>
            <a:miter lim="800000"/>
          </a:ln>
          <a:effectLst/>
        </p:spPr>
      </p:cxnSp>
      <p:sp>
        <p:nvSpPr>
          <p:cNvPr id="61" name="Rectangle 60"/>
          <p:cNvSpPr/>
          <p:nvPr/>
        </p:nvSpPr>
        <p:spPr>
          <a:xfrm>
            <a:off x="6888805" y="4622747"/>
            <a:ext cx="1492623" cy="55132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TBD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917380" y="5555073"/>
            <a:ext cx="1492622" cy="54236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TBD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446146" y="4608458"/>
            <a:ext cx="1492623" cy="55132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TBD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474721" y="5540784"/>
            <a:ext cx="1492622" cy="54236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kern="0" dirty="0">
                <a:solidFill>
                  <a:prstClr val="black"/>
                </a:solidFill>
                <a:latin typeface="Calibri" panose="020F0502020204030204"/>
              </a:rPr>
              <a:t>TBD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9FF9CA-31FC-3C7D-B568-685BBD070BEC}"/>
              </a:ext>
            </a:extLst>
          </p:cNvPr>
          <p:cNvSpPr/>
          <p:nvPr/>
        </p:nvSpPr>
        <p:spPr>
          <a:xfrm>
            <a:off x="4816930" y="2866524"/>
            <a:ext cx="2356030" cy="770965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Information Security Officer (ISO)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9AB504-8583-5087-247F-C6F6DDEE0A05}"/>
              </a:ext>
            </a:extLst>
          </p:cNvPr>
          <p:cNvCxnSpPr>
            <a:stCxn id="37" idx="2"/>
            <a:endCxn id="39" idx="0"/>
          </p:cNvCxnSpPr>
          <p:nvPr/>
        </p:nvCxnSpPr>
        <p:spPr>
          <a:xfrm>
            <a:off x="5994945" y="1249332"/>
            <a:ext cx="0" cy="4691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A7B398B-A676-CFBA-DB95-EDDC4286298F}"/>
              </a:ext>
            </a:extLst>
          </p:cNvPr>
          <p:cNvCxnSpPr>
            <a:stCxn id="39" idx="2"/>
            <a:endCxn id="9" idx="0"/>
          </p:cNvCxnSpPr>
          <p:nvPr/>
        </p:nvCxnSpPr>
        <p:spPr>
          <a:xfrm>
            <a:off x="5994945" y="2489409"/>
            <a:ext cx="0" cy="3771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FB3E3BF-DECD-3CE2-F4F5-1A6C68129E38}"/>
              </a:ext>
            </a:extLst>
          </p:cNvPr>
          <p:cNvCxnSpPr>
            <a:stCxn id="9" idx="2"/>
            <a:endCxn id="42" idx="0"/>
          </p:cNvCxnSpPr>
          <p:nvPr/>
        </p:nvCxnSpPr>
        <p:spPr>
          <a:xfrm>
            <a:off x="5994945" y="3637489"/>
            <a:ext cx="5181" cy="29553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54F4852-E9E7-BC9A-ED96-F50999BD25E1}"/>
              </a:ext>
            </a:extLst>
          </p:cNvPr>
          <p:cNvSpPr txBox="1"/>
          <p:nvPr/>
        </p:nvSpPr>
        <p:spPr>
          <a:xfrm>
            <a:off x="7091680" y="693072"/>
            <a:ext cx="4134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Example: CXO, CEO, COO, All the C level People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78C449-6D85-4777-FF24-092CF7FAA582}"/>
              </a:ext>
            </a:extLst>
          </p:cNvPr>
          <p:cNvSpPr txBox="1"/>
          <p:nvPr/>
        </p:nvSpPr>
        <p:spPr>
          <a:xfrm>
            <a:off x="7101840" y="1912272"/>
            <a:ext cx="405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US" dirty="0"/>
              <a:t>Example: Director of IT / Information Security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8901B6-4751-C93F-7475-1CB1EAB87224}"/>
              </a:ext>
            </a:extLst>
          </p:cNvPr>
          <p:cNvSpPr txBox="1"/>
          <p:nvPr/>
        </p:nvSpPr>
        <p:spPr>
          <a:xfrm>
            <a:off x="7101840" y="3029872"/>
            <a:ext cx="4749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US" dirty="0"/>
              <a:t>Example: Senior Executive of IT / Information Security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5A8B1A-D1CF-D097-3B89-FAD01DE7F7E4}"/>
              </a:ext>
            </a:extLst>
          </p:cNvPr>
          <p:cNvSpPr txBox="1"/>
          <p:nvPr/>
        </p:nvSpPr>
        <p:spPr>
          <a:xfrm>
            <a:off x="10190480" y="3903632"/>
            <a:ext cx="187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US" dirty="0"/>
              <a:t>Example: </a:t>
            </a:r>
          </a:p>
          <a:p>
            <a:r>
              <a:rPr lang="en-US" dirty="0"/>
              <a:t>Departments’ Manager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F9231C-3BBE-488C-3034-BBEA990A531D}"/>
              </a:ext>
            </a:extLst>
          </p:cNvPr>
          <p:cNvSpPr txBox="1"/>
          <p:nvPr/>
        </p:nvSpPr>
        <p:spPr>
          <a:xfrm>
            <a:off x="1349690" y="2510924"/>
            <a:ext cx="33137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Security Incident Response Team</a:t>
            </a:r>
          </a:p>
          <a:p>
            <a:pPr algn="just"/>
            <a:r>
              <a:rPr lang="en-US" sz="1400" i="1" dirty="0"/>
              <a:t>a team of individuals within an organization who are responsible for identifying, responding to, and managing information security incidents.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FE7925-2656-A394-D180-0323A2A2ACD0}"/>
              </a:ext>
            </a:extLst>
          </p:cNvPr>
          <p:cNvSpPr/>
          <p:nvPr/>
        </p:nvSpPr>
        <p:spPr>
          <a:xfrm>
            <a:off x="340205" y="365760"/>
            <a:ext cx="11607955" cy="63804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78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96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BASED TRAINING SLEEPIZ AG</dc:title>
  <dc:creator>Krishnendu Dey</dc:creator>
  <cp:lastModifiedBy>Krishnendu (Consultant Factory)</cp:lastModifiedBy>
  <cp:revision>84</cp:revision>
  <dcterms:created xsi:type="dcterms:W3CDTF">2020-09-28T06:03:01Z</dcterms:created>
  <dcterms:modified xsi:type="dcterms:W3CDTF">2023-01-28T11:16:30Z</dcterms:modified>
</cp:coreProperties>
</file>